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60" r:id="rId5"/>
    <p:sldId id="264" r:id="rId6"/>
    <p:sldId id="261" r:id="rId7"/>
    <p:sldId id="262" r:id="rId8"/>
    <p:sldId id="277" r:id="rId9"/>
    <p:sldId id="276" r:id="rId10"/>
    <p:sldId id="263" r:id="rId11"/>
    <p:sldId id="266" r:id="rId12"/>
    <p:sldId id="265" r:id="rId13"/>
    <p:sldId id="267" r:id="rId14"/>
    <p:sldId id="268" r:id="rId15"/>
    <p:sldId id="273" r:id="rId16"/>
    <p:sldId id="274" r:id="rId17"/>
    <p:sldId id="270" r:id="rId18"/>
    <p:sldId id="271" r:id="rId19"/>
    <p:sldId id="272" r:id="rId20"/>
    <p:sldId id="275" r:id="rId21"/>
    <p:sldId id="269" r:id="rId22"/>
    <p:sldId id="25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Jarrige" initials="GJ" lastIdx="1" clrIdx="0">
    <p:extLst>
      <p:ext uri="{19B8F6BF-5375-455C-9EA6-DF929625EA0E}">
        <p15:presenceInfo xmlns:p15="http://schemas.microsoft.com/office/powerpoint/2012/main" userId="0a02ba7d80ef0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0" autoAdjust="0"/>
    <p:restoredTop sz="94660"/>
  </p:normalViewPr>
  <p:slideViewPr>
    <p:cSldViewPr snapToGrid="0">
      <p:cViewPr varScale="1">
        <p:scale>
          <a:sx n="53" d="100"/>
          <a:sy n="53" d="100"/>
        </p:scale>
        <p:origin x="3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00:10:05.98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00:10:05.985" idx="1">
    <p:pos x="328" y="85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C6592-16D2-443A-BC2A-2C40D065D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192E90-FE1E-4084-A084-7B1EF90C0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59460A-8DFE-4061-A260-430E1D3E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94D5A0-232A-4A26-991F-04B887DB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0CC1FF-C1CB-4F3F-8A27-D7EA5142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63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26220-CED0-4E1F-A3EF-49DE2E76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DDFF01-CDF1-45F4-B009-7D665B37E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74EECB-77ED-450B-BFD4-80504463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8059C6-2603-48B3-ABA1-570B4849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689DA0-128E-41CD-BF55-78D61302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18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4147B9-D473-45D7-8440-72D35BAA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EE12D2-5C75-4805-A51C-888515CBB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CFF8E-BCB6-470B-9B55-CBE61D91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402E0E-B203-4B96-BE68-FFFAE8E6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376ED5-75C1-4D5E-8F1D-9EF05CAB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07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318E2-8C9C-4E4A-B9CB-AEF47B3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0689D1-196C-4168-90E4-4A9A4AC8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BEDAE-F4CD-488B-BDF9-10AC3C4D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1FD3-842C-424F-ACA2-F5AB1F2A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4B0727-03A3-48BA-9310-B6DAA365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1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404D8-32B9-49B0-B7FB-32D76920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FB5241-5F22-4D3F-8346-529C2CC4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ACC8E8-B7AC-4E58-956C-4E1E7F26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11D1EB-D55E-440B-AEC3-10B9BBBD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4A440-882B-469C-9264-C54FBCD7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25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F5D7E0-CE40-4217-8092-4E86FCC1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8A989-BDFD-42AB-BCB1-E48EE250D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30E1D8-A2AB-4282-8911-91E607B7D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811F2A-DD1A-4127-A770-E8A48A87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0A3D2A-2A13-4FF0-A4A9-F51048EA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800363-87A8-48C6-989C-DC47BF45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28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2502A-C4C9-478D-9831-8436607F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77381B-567F-4117-A9A6-F69C86E99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D923ED-82CC-4584-9C05-A910EA2F4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87168B-9FE4-4C5A-815D-C2F61D6D1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574F70-4F1D-4CE3-848B-A635FF3A6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C54A1CD-D124-4058-B1B4-883309D8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0A36B4-4E37-4C65-A6C8-B96FD71C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DD0C92-B3B8-4DF9-9695-0B38DEE1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57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3073E-2B69-46F6-B241-4743FE8D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A07606-EA63-4C29-B25C-8C1CFFF2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F7ABF2-D444-414A-AFC0-94D666DE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B96EBE-35F4-472A-937A-1F119A1B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92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B7A532-8316-46FE-BAFF-13584F81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51ECA4-1F0D-48D6-BACB-44C6B5B8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196C06-49FD-436A-9F0F-884FD717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82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0ED84-673F-4AFF-AD63-075707BA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E12A9-43F9-42AB-8312-2F5FDBBC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6F6360-6241-45DC-AA2D-9A0F7179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0933A7-1E65-4471-8CA8-E3FB2CA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828B9E-9D36-4D0F-AB3D-96C59112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BDB11E-C569-46D5-8E53-6E17BB95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93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33710-AF4F-45A1-9A5A-63498A80E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394579-691B-48A1-9D1B-FFFE71144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DB35A6-3051-4558-9EDD-6EC66E225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B23F5A-5915-4717-9E26-9CF7DE66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665389-E9A9-4E09-A1BB-036E84DA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9B2D6F-EA27-43CC-B1DB-2E72FA3A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2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E70328-B0B4-49AC-AA52-80B4CC4D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E41FBF-EF92-4682-986D-550B5FC69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AD18EE-E154-4DA5-B013-8857CCE77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21D92-2795-42AC-95A3-6EDD524D87C1}" type="datetimeFigureOut">
              <a:rPr lang="fr-FR" smtClean="0"/>
              <a:t>29/06/2017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C750E2-9F57-46CC-BB77-E9F3DEA3D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9E0A82-F1F8-421E-9D49-DEF5EDFB8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5A8FA-0830-4C86-98F4-B145A259E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99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axoloti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xoloti.com/axoloti-patch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fr/licences/" TargetMode="External"/><Relationship Id="rId2" Type="http://schemas.openxmlformats.org/officeDocument/2006/relationships/hyperlink" Target="https://www.meetup.com/fr-FR/CreativeCodePari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-started-with-axolot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xoloti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1cLId1ZSrK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6636F0F-6C10-4CC4-91FE-03AB880B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096" y="4331503"/>
            <a:ext cx="9144000" cy="1655762"/>
          </a:xfrm>
        </p:spPr>
        <p:txBody>
          <a:bodyPr/>
          <a:lstStyle/>
          <a:p>
            <a:r>
              <a:rPr lang="fr-FR" dirty="0"/>
              <a:t>Une petite carte mais un potentiel énorme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F7A54A-555E-45D6-872E-11AEA70A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14" y="1382374"/>
            <a:ext cx="40481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Une chaîne </a:t>
            </a:r>
            <a:r>
              <a:rPr lang="fr-FR" dirty="0" err="1"/>
              <a:t>Youtube</a:t>
            </a:r>
            <a:r>
              <a:rPr lang="fr-FR" dirty="0"/>
              <a:t> dédiée (pour découvrir et </a:t>
            </a:r>
            <a:r>
              <a:rPr lang="fr-FR"/>
              <a:t>se former) </a:t>
            </a:r>
            <a:r>
              <a:rPr lang="fr-FR" dirty="0"/>
              <a:t>: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FEF021-F7DD-499E-BF98-3280B311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74" y="2672487"/>
            <a:ext cx="10014270" cy="3034972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3873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Beaucoup d’excellents tutos pour apprendre à maîtriser la bête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BCDF240-832B-4D94-AE6D-A7BFABAC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7" y="2548344"/>
            <a:ext cx="7656083" cy="38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3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Un forum dédié avec une solide communauté de passionnés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23745E-AC76-4C57-A0EB-EBF7E4CC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02" y="2911896"/>
            <a:ext cx="7743290" cy="3831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6BBF0D-B18F-4B49-864D-4C817CB3E056}"/>
              </a:ext>
            </a:extLst>
          </p:cNvPr>
          <p:cNvSpPr/>
          <p:nvPr/>
        </p:nvSpPr>
        <p:spPr>
          <a:xfrm>
            <a:off x="4238344" y="2292843"/>
            <a:ext cx="3151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http://community.axoloti.com/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97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Le patcher existe en version Windows, Mac et Linux. </a:t>
            </a:r>
          </a:p>
          <a:p>
            <a:r>
              <a:rPr lang="fr-FR" dirty="0"/>
              <a:t>Au démarrage, il se présente comme ceci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906E2D-7EEF-46E3-8B30-08BC1EE3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58" y="2935706"/>
            <a:ext cx="4515380" cy="38343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3B54D8-17CF-463F-A3B3-3CD8D39C8ACE}"/>
              </a:ext>
            </a:extLst>
          </p:cNvPr>
          <p:cNvSpPr txBox="1"/>
          <p:nvPr/>
        </p:nvSpPr>
        <p:spPr>
          <a:xfrm>
            <a:off x="8650840" y="3174715"/>
            <a:ext cx="293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la connexion avec votre PC se passe mal, c’est probablement la faute à votre câble micro-USB </a:t>
            </a:r>
            <a:r>
              <a:rPr lang="fr-FR" dirty="0">
                <a:sym typeface="Wingdings" panose="05000000000000000000" pitchFamily="2" charset="2"/>
              </a:rPr>
              <a:t>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18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Le patcher fournit une liste de composants impressionnante. La liste est trop longue pour tenir sur une diapo, je mets ci-dessous uniquement les grandes catégories :</a:t>
            </a:r>
          </a:p>
          <a:p>
            <a:pPr lvl="1"/>
            <a:r>
              <a:rPr lang="fr-FR" dirty="0"/>
              <a:t>Input/output</a:t>
            </a:r>
          </a:p>
          <a:p>
            <a:pPr lvl="1"/>
            <a:r>
              <a:rPr lang="fr-FR" dirty="0" err="1"/>
              <a:t>LFO’s</a:t>
            </a:r>
            <a:endParaRPr lang="fr-FR" dirty="0"/>
          </a:p>
          <a:p>
            <a:pPr lvl="1"/>
            <a:r>
              <a:rPr lang="fr-FR" dirty="0" err="1"/>
              <a:t>Oscillators</a:t>
            </a:r>
            <a:endParaRPr lang="fr-FR" dirty="0"/>
          </a:p>
          <a:p>
            <a:pPr lvl="1"/>
            <a:r>
              <a:rPr lang="fr-FR" dirty="0" err="1"/>
              <a:t>Envelopes</a:t>
            </a:r>
            <a:endParaRPr lang="fr-FR" dirty="0"/>
          </a:p>
          <a:p>
            <a:pPr lvl="1"/>
            <a:r>
              <a:rPr lang="fr-FR" dirty="0" err="1"/>
              <a:t>Filters</a:t>
            </a:r>
            <a:endParaRPr lang="fr-FR" dirty="0"/>
          </a:p>
          <a:p>
            <a:pPr lvl="1"/>
            <a:r>
              <a:rPr lang="fr-FR" dirty="0"/>
              <a:t>MIDI</a:t>
            </a:r>
          </a:p>
          <a:p>
            <a:pPr lvl="1"/>
            <a:r>
              <a:rPr lang="fr-FR" dirty="0"/>
              <a:t>Mixer</a:t>
            </a:r>
          </a:p>
          <a:p>
            <a:pPr lvl="1"/>
            <a:r>
              <a:rPr lang="fr-FR" dirty="0"/>
              <a:t>Logic </a:t>
            </a:r>
            <a:r>
              <a:rPr lang="fr-FR" dirty="0" err="1"/>
              <a:t>operators</a:t>
            </a:r>
            <a:endParaRPr lang="fr-FR" dirty="0"/>
          </a:p>
          <a:p>
            <a:pPr lvl="1"/>
            <a:r>
              <a:rPr lang="fr-FR" dirty="0"/>
              <a:t>Tables</a:t>
            </a:r>
          </a:p>
          <a:p>
            <a:pPr lvl="1"/>
            <a:r>
              <a:rPr lang="fr-FR" dirty="0"/>
              <a:t>Echo</a:t>
            </a:r>
          </a:p>
          <a:p>
            <a:pPr lvl="1"/>
            <a:r>
              <a:rPr lang="fr-FR" dirty="0"/>
              <a:t>Delay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/>
              <a:t>Displays</a:t>
            </a:r>
          </a:p>
          <a:p>
            <a:pPr lvl="1"/>
            <a:r>
              <a:rPr lang="fr-FR" dirty="0"/>
              <a:t>Math</a:t>
            </a:r>
          </a:p>
          <a:p>
            <a:pPr lvl="1"/>
            <a:r>
              <a:rPr lang="fr-FR" dirty="0" err="1"/>
              <a:t>Distortions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Pour une présentation plus détaillée, c’est ici : </a:t>
            </a:r>
            <a:r>
              <a:rPr lang="fr-FR" dirty="0">
                <a:hlinkClick r:id="rId2"/>
              </a:rPr>
              <a:t>http://www.axoloti.com/axoloti-patcher/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52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La gamme de composants prédéfinis est juste hallucinante. </a:t>
            </a:r>
          </a:p>
          <a:p>
            <a:r>
              <a:rPr lang="fr-FR" dirty="0"/>
              <a:t>En matière de connecteurs MIDI, vous devriez trouver votre bonheur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CA8BFB-8CB8-4B16-A153-56EF0DA1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8" y="3181301"/>
            <a:ext cx="5625264" cy="3435564"/>
          </a:xfrm>
          <a:prstGeom prst="rect">
            <a:avLst/>
          </a:prstGeom>
        </p:spPr>
      </p:pic>
      <p:sp>
        <p:nvSpPr>
          <p:cNvPr id="6" name="Bulle narrative : rectangle à coins arrondis 5">
            <a:extLst>
              <a:ext uri="{FF2B5EF4-FFF2-40B4-BE49-F238E27FC236}">
                <a16:creationId xmlns:a16="http://schemas.microsoft.com/office/drawing/2014/main" id="{D9FE91DE-E0E3-407E-85EE-8A2DF544320F}"/>
              </a:ext>
            </a:extLst>
          </p:cNvPr>
          <p:cNvSpPr/>
          <p:nvPr/>
        </p:nvSpPr>
        <p:spPr>
          <a:xfrm>
            <a:off x="7466096" y="3862137"/>
            <a:ext cx="3049504" cy="1503947"/>
          </a:xfrm>
          <a:prstGeom prst="wedgeRoundRectCallout">
            <a:avLst>
              <a:gd name="adj1" fmla="val -61076"/>
              <a:gd name="adj2" fmla="val -4150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Et en plus chaque composant est documenté</a:t>
            </a:r>
          </a:p>
        </p:txBody>
      </p:sp>
    </p:spTree>
    <p:extLst>
      <p:ext uri="{BB962C8B-B14F-4D97-AF65-F5344CB8AC3E}">
        <p14:creationId xmlns:p14="http://schemas.microsoft.com/office/powerpoint/2010/main" val="257800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Une question posée pendant la </a:t>
            </a:r>
            <a:r>
              <a:rPr lang="fr-FR" dirty="0" err="1"/>
              <a:t>prez</a:t>
            </a:r>
            <a:r>
              <a:rPr lang="fr-FR" dirty="0"/>
              <a:t> était relative à la norme OSC (Open Sound Control), remplaçante de la norme MIDI. </a:t>
            </a:r>
          </a:p>
          <a:p>
            <a:pPr marL="0" indent="0">
              <a:buNone/>
            </a:pPr>
            <a:r>
              <a:rPr lang="fr-FR" dirty="0"/>
              <a:t>Une première recherche avec OSC m’avait amené à répondre un peu rapidement que cela ne devait pas être un souci, mais après vérification, tous les composants « </a:t>
            </a:r>
            <a:r>
              <a:rPr lang="fr-FR" dirty="0" err="1"/>
              <a:t>osc</a:t>
            </a:r>
            <a:r>
              <a:rPr lang="fr-FR" dirty="0"/>
              <a:t> » sont en fait des oscillateurs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A97873-EAC8-4B56-9831-FF0832DC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52" y="4129319"/>
            <a:ext cx="2342468" cy="2728681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D6F0BCD1-A848-4EF8-BFEF-A09FDC60DB8D}"/>
              </a:ext>
            </a:extLst>
          </p:cNvPr>
          <p:cNvSpPr/>
          <p:nvPr/>
        </p:nvSpPr>
        <p:spPr>
          <a:xfrm>
            <a:off x="4474814" y="4403557"/>
            <a:ext cx="4548869" cy="1250781"/>
          </a:xfrm>
          <a:prstGeom prst="wedgeRoundRectCallout">
            <a:avLst>
              <a:gd name="adj1" fmla="val -67484"/>
              <a:gd name="adj2" fmla="val -1875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Le nombre d’oscillateurs est impressionnant, mais aucune trace de composants liés à la norme OSC (la question demeure ouverte, et j’essaierai d’y répondre ultérieurement)</a:t>
            </a:r>
          </a:p>
        </p:txBody>
      </p:sp>
    </p:spTree>
    <p:extLst>
      <p:ext uri="{BB962C8B-B14F-4D97-AF65-F5344CB8AC3E}">
        <p14:creationId xmlns:p14="http://schemas.microsoft.com/office/powerpoint/2010/main" val="404448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Beaucoup de patchs nécessitent l’utilisation d’un contrôleur MIDI. Si on n’en a pas sous la main, on peut utiliser le clavier MIDI intégré (très pratique pour les tests)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B10BA8-B5FD-4158-B6F1-117C076F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14881"/>
            <a:ext cx="4524375" cy="1285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6ADC0F7-4E4A-4A63-890E-0391C0A0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1"/>
          <a:stretch/>
        </p:blipFill>
        <p:spPr>
          <a:xfrm>
            <a:off x="2542743" y="5085226"/>
            <a:ext cx="7635903" cy="12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Point important que j’ai oublié de mentionner durant la </a:t>
            </a:r>
            <a:r>
              <a:rPr lang="fr-FR" dirty="0" err="1"/>
              <a:t>prez</a:t>
            </a:r>
            <a:r>
              <a:rPr lang="fr-FR" dirty="0"/>
              <a:t> : votre patch, une fois finalisé, peut être uploadé sur la carte SD, pour faire de votre </a:t>
            </a:r>
            <a:r>
              <a:rPr lang="fr-FR" dirty="0" err="1"/>
              <a:t>Axoloti</a:t>
            </a:r>
            <a:r>
              <a:rPr lang="fr-FR" dirty="0"/>
              <a:t> un instrument complètement autonome (voir aussi quelques exemples sur la diapo suivante)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(bien sûr dans ce cas il faut prévoir une alimentation externe, sur l’entrée  prévue à cet effet)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489820-BD7B-46CA-9FA5-702675F9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33" y="3130739"/>
            <a:ext cx="4222262" cy="19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… certains artistes transforment leur </a:t>
            </a:r>
            <a:r>
              <a:rPr lang="fr-FR" dirty="0" err="1"/>
              <a:t>Axoloti</a:t>
            </a:r>
            <a:r>
              <a:rPr lang="fr-FR" dirty="0"/>
              <a:t> en un véritable instrument autonome. Plusieurs exemples sont visibles sur </a:t>
            </a:r>
            <a:r>
              <a:rPr lang="fr-FR" dirty="0" err="1"/>
              <a:t>Youtube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564362-BCD5-49B6-A49C-521A29AC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9" y="2695493"/>
            <a:ext cx="5005651" cy="4067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90B1DF-E5BA-4DE5-84C5-C4551F67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66" y="3021496"/>
            <a:ext cx="5609728" cy="32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6636F0F-6C10-4CC4-91FE-03AB880BA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065" y="2394284"/>
            <a:ext cx="9144000" cy="2738739"/>
          </a:xfrm>
        </p:spPr>
        <p:txBody>
          <a:bodyPr>
            <a:normAutofit/>
          </a:bodyPr>
          <a:lstStyle/>
          <a:p>
            <a:pPr algn="l"/>
            <a:r>
              <a:rPr lang="fr-FR" sz="1800" dirty="0"/>
              <a:t>Présentation réalisée par Grégory </a:t>
            </a:r>
            <a:r>
              <a:rPr lang="fr-FR" sz="1800" dirty="0" err="1"/>
              <a:t>Jarrige</a:t>
            </a:r>
            <a:r>
              <a:rPr lang="fr-FR" sz="1800" dirty="0"/>
              <a:t>, dans le cadre du </a:t>
            </a:r>
            <a:r>
              <a:rPr lang="fr-FR" sz="1800" dirty="0" err="1"/>
              <a:t>meetup</a:t>
            </a:r>
            <a:r>
              <a:rPr lang="fr-FR" sz="1800" dirty="0"/>
              <a:t> « Creative Coding Paris » (session du 28 juin 2017, chez Deezer).</a:t>
            </a:r>
          </a:p>
          <a:p>
            <a:pPr algn="l"/>
            <a:r>
              <a:rPr lang="fr-FR" sz="1800" dirty="0">
                <a:hlinkClick r:id="rId2"/>
              </a:rPr>
              <a:t>https://www.meetup.com/fr-FR/CreativeCodeParis/</a:t>
            </a:r>
            <a:r>
              <a:rPr lang="fr-FR" sz="1800" dirty="0"/>
              <a:t> </a:t>
            </a: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Cette présentation est disponible sous licence Creative Commons n°6. Vous pouvez donc la réutiliser librement. Pour de plus amples précisions sur les licences Creative Commons :</a:t>
            </a:r>
          </a:p>
          <a:p>
            <a:pPr algn="l"/>
            <a:r>
              <a:rPr lang="fr-FR" sz="1800" dirty="0">
                <a:hlinkClick r:id="rId3"/>
              </a:rPr>
              <a:t>http://creativecommons.fr/licences/</a:t>
            </a:r>
            <a:r>
              <a:rPr lang="fr-F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543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 patcher est fourni avec un grand nombre d’exemples, permettant de se faire la main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B34C90-7C64-45F8-852F-CCC8161D9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15" y="2464904"/>
            <a:ext cx="5810223" cy="4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773"/>
            <a:ext cx="10515600" cy="4351338"/>
          </a:xfrm>
        </p:spPr>
        <p:txBody>
          <a:bodyPr/>
          <a:lstStyle/>
          <a:p>
            <a:r>
              <a:rPr lang="fr-FR" dirty="0"/>
              <a:t>Il est temps de passer à une démo « live »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F5B6E2-74DB-483F-A82A-4E2D0438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93" y="2282024"/>
            <a:ext cx="7842852" cy="44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8E5B2D0-48A5-456C-91B8-EE9BD5D9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464" y="2560309"/>
            <a:ext cx="4838634" cy="3347196"/>
          </a:xfrm>
          <a:prstGeom prst="rect">
            <a:avLst/>
          </a:prstGeom>
        </p:spPr>
      </p:pic>
      <p:sp>
        <p:nvSpPr>
          <p:cNvPr id="3" name="Bulle narrative : ronde 2">
            <a:extLst>
              <a:ext uri="{FF2B5EF4-FFF2-40B4-BE49-F238E27FC236}">
                <a16:creationId xmlns:a16="http://schemas.microsoft.com/office/drawing/2014/main" id="{91C0350F-73EB-4A71-BC96-964406AC27A2}"/>
              </a:ext>
            </a:extLst>
          </p:cNvPr>
          <p:cNvSpPr/>
          <p:nvPr/>
        </p:nvSpPr>
        <p:spPr>
          <a:xfrm>
            <a:off x="7519737" y="1311442"/>
            <a:ext cx="3729789" cy="1925053"/>
          </a:xfrm>
          <a:prstGeom prst="wedgeEllipseCallout">
            <a:avLst>
              <a:gd name="adj1" fmla="val -66639"/>
              <a:gd name="adj2" fmla="val 4937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Toi aussi, adopte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</a:rPr>
              <a:t>Axoloti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6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7A46765-7723-465B-B6A2-272759859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143"/>
          <a:stretch/>
        </p:blipFill>
        <p:spPr>
          <a:xfrm>
            <a:off x="2185343" y="2989690"/>
            <a:ext cx="7953301" cy="32893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BF3DE-6FB8-4797-8352-588C637A4023}"/>
              </a:ext>
            </a:extLst>
          </p:cNvPr>
          <p:cNvSpPr/>
          <p:nvPr/>
        </p:nvSpPr>
        <p:spPr>
          <a:xfrm>
            <a:off x="3672003" y="2226071"/>
            <a:ext cx="4847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https://leanpub.com/getting-started-with-axoloti</a:t>
            </a:r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64BE2E-176C-4A76-96C7-759259D06955}"/>
              </a:ext>
            </a:extLst>
          </p:cNvPr>
          <p:cNvSpPr txBox="1"/>
          <p:nvPr/>
        </p:nvSpPr>
        <p:spPr>
          <a:xfrm>
            <a:off x="1311966" y="1653871"/>
            <a:ext cx="974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 a commencé pour moi - un beau matin </a:t>
            </a:r>
            <a:r>
              <a:rPr lang="fr-FR" dirty="0">
                <a:sym typeface="Wingdings" panose="05000000000000000000" pitchFamily="2" charset="2"/>
              </a:rPr>
              <a:t> </a:t>
            </a:r>
            <a:r>
              <a:rPr lang="fr-FR" dirty="0"/>
              <a:t>- par la découverte d’un bouquin </a:t>
            </a:r>
            <a:r>
              <a:rPr lang="fr-FR" dirty="0">
                <a:sym typeface="Wingdings" panose="05000000000000000000" pitchFamily="2" charset="2"/>
              </a:rPr>
              <a:t>sur leanpub.com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89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Je suis intrigué par la lecture de la présentation du bouquin, mais j’ai du mal à me représenter le « </a:t>
            </a:r>
            <a:r>
              <a:rPr lang="fr-FR" dirty="0" err="1"/>
              <a:t>schmilblik</a:t>
            </a:r>
            <a:r>
              <a:rPr lang="fr-FR" dirty="0"/>
              <a:t> ». Concrètement, il ressemble à quoi cet </a:t>
            </a:r>
            <a:r>
              <a:rPr lang="fr-FR" dirty="0" err="1"/>
              <a:t>Axoloti</a:t>
            </a:r>
            <a:r>
              <a:rPr lang="fr-FR" dirty="0"/>
              <a:t> ?</a:t>
            </a:r>
          </a:p>
          <a:p>
            <a:pPr marL="0" indent="0">
              <a:buNone/>
            </a:pPr>
            <a:r>
              <a:rPr lang="fr-FR" dirty="0"/>
              <a:t>Heureusement, il y a un site officiel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F517F-3459-4259-9CA7-912E5B1FFC94}"/>
              </a:ext>
            </a:extLst>
          </p:cNvPr>
          <p:cNvSpPr/>
          <p:nvPr/>
        </p:nvSpPr>
        <p:spPr>
          <a:xfrm>
            <a:off x="5813589" y="5011732"/>
            <a:ext cx="317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http://www.axoloti.com/</a:t>
            </a:r>
            <a:r>
              <a:rPr lang="fr-FR" dirty="0"/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9AB18A-32A6-4BEA-A8F4-A2FA8ABD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96" y="3786690"/>
            <a:ext cx="4034300" cy="28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314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dirty="0"/>
              <a:t>Pour la petite histoire… </a:t>
            </a:r>
          </a:p>
          <a:p>
            <a:pPr marL="0" indent="0">
              <a:buNone/>
            </a:pPr>
            <a:r>
              <a:rPr lang="fr-FR" sz="2400" dirty="0" err="1"/>
              <a:t>Axoloti</a:t>
            </a:r>
            <a:r>
              <a:rPr lang="fr-FR" sz="2400" dirty="0"/>
              <a:t> est le fruit du travail d’un chercheur passionné d’électronique et de son, Johannes </a:t>
            </a:r>
            <a:r>
              <a:rPr lang="fr-FR" sz="2400" dirty="0" err="1"/>
              <a:t>Taelman</a:t>
            </a:r>
            <a:r>
              <a:rPr lang="fr-FR" sz="2400" dirty="0"/>
              <a:t>.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Le projet a démarré en 2014 via une campagne Kickstarter.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On trouve quelques vidéos de Johannes, notamment sur </a:t>
            </a:r>
            <a:r>
              <a:rPr lang="fr-FR" sz="2400" dirty="0" err="1"/>
              <a:t>youtube</a:t>
            </a:r>
            <a:r>
              <a:rPr lang="fr-FR" sz="2400" dirty="0"/>
              <a:t> :</a:t>
            </a:r>
          </a:p>
          <a:p>
            <a:pPr marL="0" indent="0">
              <a:buNone/>
            </a:pPr>
            <a:r>
              <a:rPr lang="fr-FR" sz="2400" dirty="0">
                <a:hlinkClick r:id="rId2"/>
              </a:rPr>
              <a:t>https://www.youtube.com/watch?v=1cLId1ZSrK0</a:t>
            </a:r>
            <a:r>
              <a:rPr lang="fr-FR" sz="2400" dirty="0"/>
              <a:t>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2FC590-8AF2-4A6D-9B36-DDEB9015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46" y="2244683"/>
            <a:ext cx="4705206" cy="35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178" y="1770925"/>
            <a:ext cx="10515600" cy="4351338"/>
          </a:xfrm>
        </p:spPr>
        <p:txBody>
          <a:bodyPr/>
          <a:lstStyle/>
          <a:p>
            <a:r>
              <a:rPr lang="fr-FR" dirty="0"/>
              <a:t>Le cœur d’</a:t>
            </a:r>
            <a:r>
              <a:rPr lang="fr-FR" dirty="0" err="1"/>
              <a:t>Axoloti</a:t>
            </a:r>
            <a:r>
              <a:rPr lang="fr-FR" dirty="0"/>
              <a:t>, c’est une carte de type « </a:t>
            </a:r>
            <a:r>
              <a:rPr lang="fr-FR" dirty="0" err="1"/>
              <a:t>micro-contrôleur</a:t>
            </a:r>
            <a:r>
              <a:rPr lang="fr-FR" dirty="0"/>
              <a:t> », associée à un logiciel de type « patcher », proche de </a:t>
            </a:r>
            <a:r>
              <a:rPr lang="fr-FR" dirty="0" err="1"/>
              <a:t>MaxMSP</a:t>
            </a:r>
            <a:r>
              <a:rPr lang="fr-FR" dirty="0"/>
              <a:t> dans sa philosophie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E6016-6355-4D26-9490-2BEFC43E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51" y="2633389"/>
            <a:ext cx="7630892" cy="26619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2E7369-E1F1-4EAC-9BD8-2BC51F1CE657}"/>
              </a:ext>
            </a:extLst>
          </p:cNvPr>
          <p:cNvSpPr/>
          <p:nvPr/>
        </p:nvSpPr>
        <p:spPr>
          <a:xfrm>
            <a:off x="4123397" y="5598277"/>
            <a:ext cx="3760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Microcontrôleur STM32F427 168 MHz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8EE07-045E-4398-BAFF-00CBB265A1EA}"/>
              </a:ext>
            </a:extLst>
          </p:cNvPr>
          <p:cNvSpPr/>
          <p:nvPr/>
        </p:nvSpPr>
        <p:spPr>
          <a:xfrm>
            <a:off x="4123397" y="59129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Audio stéréo compatible 24bit / 96kHz ADC / DAC (l'éditeur et le </a:t>
            </a:r>
            <a:r>
              <a:rPr lang="fr-FR" dirty="0" err="1"/>
              <a:t>firmware</a:t>
            </a:r>
            <a:r>
              <a:rPr lang="fr-FR" dirty="0"/>
              <a:t> ne supportent actuellement que 24bit / 48kHz)</a:t>
            </a:r>
          </a:p>
          <a:p>
            <a:r>
              <a:rPr lang="fr-FR" dirty="0"/>
              <a:t>Au fait, un DAC, c’est un « Digital </a:t>
            </a:r>
            <a:r>
              <a:rPr lang="fr-FR" dirty="0" err="1"/>
              <a:t>Analog</a:t>
            </a:r>
            <a:r>
              <a:rPr lang="fr-FR" dirty="0"/>
              <a:t> Converter ».</a:t>
            </a:r>
          </a:p>
        </p:txBody>
      </p:sp>
    </p:spTree>
    <p:extLst>
      <p:ext uri="{BB962C8B-B14F-4D97-AF65-F5344CB8AC3E}">
        <p14:creationId xmlns:p14="http://schemas.microsoft.com/office/powerpoint/2010/main" val="122198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69" y="2957518"/>
            <a:ext cx="10515600" cy="4351338"/>
          </a:xfrm>
        </p:spPr>
        <p:txBody>
          <a:bodyPr/>
          <a:lstStyle/>
          <a:p>
            <a:r>
              <a:rPr lang="fr-FR" dirty="0"/>
              <a:t>La connectique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8E6016-6355-4D26-9490-2BEFC43E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17"/>
          <a:stretch/>
        </p:blipFill>
        <p:spPr>
          <a:xfrm>
            <a:off x="3047709" y="1410195"/>
            <a:ext cx="9420225" cy="18955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40CD3-4BAB-4E66-8F6B-06333427EA71}"/>
              </a:ext>
            </a:extLst>
          </p:cNvPr>
          <p:cNvSpPr/>
          <p:nvPr/>
        </p:nvSpPr>
        <p:spPr>
          <a:xfrm>
            <a:off x="1044270" y="3514477"/>
            <a:ext cx="94434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1/4″ </a:t>
            </a:r>
            <a:r>
              <a:rPr lang="fr-FR" sz="1600" dirty="0" err="1"/>
              <a:t>stereo</a:t>
            </a:r>
            <a:r>
              <a:rPr lang="fr-FR" sz="1600" dirty="0"/>
              <a:t> input jack (line 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up to 55 dB </a:t>
            </a:r>
            <a:r>
              <a:rPr lang="fr-FR" sz="1600" dirty="0" err="1"/>
              <a:t>digitally-controlled</a:t>
            </a:r>
            <a:r>
              <a:rPr lang="fr-FR" sz="1600" dirty="0"/>
              <a:t> </a:t>
            </a:r>
            <a:r>
              <a:rPr lang="fr-FR" sz="1600" dirty="0" err="1"/>
              <a:t>analog</a:t>
            </a:r>
            <a:r>
              <a:rPr lang="fr-FR" sz="1600" dirty="0"/>
              <a:t> gain)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1/4″ </a:t>
            </a:r>
            <a:r>
              <a:rPr lang="fr-FR" sz="1600" dirty="0" err="1"/>
              <a:t>stereo</a:t>
            </a:r>
            <a:r>
              <a:rPr lang="fr-FR" sz="1600" dirty="0"/>
              <a:t> output jack (</a:t>
            </a:r>
            <a:r>
              <a:rPr lang="fr-FR" sz="1600" dirty="0" err="1"/>
              <a:t>digitally-controlled</a:t>
            </a:r>
            <a:r>
              <a:rPr lang="fr-FR" sz="1600" dirty="0"/>
              <a:t> volume, DC-</a:t>
            </a:r>
            <a:r>
              <a:rPr lang="fr-FR" sz="1600" dirty="0" err="1"/>
              <a:t>coupled</a:t>
            </a:r>
            <a:r>
              <a:rPr lang="fr-F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1/8″ </a:t>
            </a:r>
            <a:r>
              <a:rPr lang="fr-FR" sz="1600" dirty="0" err="1"/>
              <a:t>headphone</a:t>
            </a:r>
            <a:r>
              <a:rPr lang="fr-FR" sz="1600" dirty="0"/>
              <a:t> jack (</a:t>
            </a:r>
            <a:r>
              <a:rPr lang="fr-FR" sz="1600" dirty="0" err="1"/>
              <a:t>same</a:t>
            </a:r>
            <a:r>
              <a:rPr lang="fr-FR" sz="1600" dirty="0"/>
              <a:t> </a:t>
            </a:r>
            <a:r>
              <a:rPr lang="fr-FR" sz="1600" dirty="0" err="1"/>
              <a:t>sound</a:t>
            </a:r>
            <a:r>
              <a:rPr lang="fr-FR" sz="1600" dirty="0"/>
              <a:t> as the </a:t>
            </a:r>
            <a:r>
              <a:rPr lang="fr-FR" sz="1600" dirty="0" err="1"/>
              <a:t>stereo</a:t>
            </a:r>
            <a:r>
              <a:rPr lang="fr-FR" sz="1600" dirty="0"/>
              <a:t> output, </a:t>
            </a:r>
            <a:r>
              <a:rPr lang="fr-FR" sz="1600" dirty="0" err="1"/>
              <a:t>independent</a:t>
            </a:r>
            <a:r>
              <a:rPr lang="fr-FR" sz="1600" dirty="0"/>
              <a:t> volume)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MIDI input (5-pole 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MIDI output (5-pole 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Micro-</a:t>
            </a:r>
            <a:r>
              <a:rPr lang="fr-FR" sz="1600" dirty="0" err="1"/>
              <a:t>SDCard</a:t>
            </a:r>
            <a:r>
              <a:rPr lang="fr-FR" sz="1600" dirty="0"/>
              <a:t> slot (pour carte 8Go)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Micro-USB </a:t>
            </a:r>
            <a:r>
              <a:rPr lang="fr-FR" sz="1600" dirty="0" err="1"/>
              <a:t>device</a:t>
            </a:r>
            <a:r>
              <a:rPr lang="fr-FR" sz="1600" dirty="0"/>
              <a:t> port (</a:t>
            </a:r>
            <a:r>
              <a:rPr lang="fr-FR" sz="1600" dirty="0">
                <a:solidFill>
                  <a:srgbClr val="FF0000"/>
                </a:solidFill>
              </a:rPr>
              <a:t>attention aux câbles micro-USB fournis avec les smartphones, certains ne savent pas transmettre de la « data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Full size USB host port, supports USB-MIDI compliant </a:t>
            </a:r>
            <a:r>
              <a:rPr lang="fr-FR" sz="1600" dirty="0" err="1"/>
              <a:t>devices</a:t>
            </a:r>
            <a:r>
              <a:rPr lang="fr-FR" sz="1600" dirty="0"/>
              <a:t>. USB Hubs are not </a:t>
            </a:r>
            <a:r>
              <a:rPr lang="fr-FR" sz="1600" dirty="0" err="1"/>
              <a:t>supported</a:t>
            </a:r>
            <a:r>
              <a:rPr lang="fr-FR" sz="16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DC input (7-15V, 2.1mm </a:t>
            </a:r>
            <a:r>
              <a:rPr lang="fr-FR" sz="1600" dirty="0" err="1"/>
              <a:t>centerapin</a:t>
            </a:r>
            <a:r>
              <a:rPr lang="fr-FR" sz="1600" dirty="0"/>
              <a:t>, center pin positive)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Solder pads for </a:t>
            </a:r>
            <a:r>
              <a:rPr lang="fr-FR" sz="1600" dirty="0" err="1"/>
              <a:t>connecting</a:t>
            </a:r>
            <a:r>
              <a:rPr lang="fr-FR" sz="1600" dirty="0"/>
              <a:t> </a:t>
            </a:r>
            <a:r>
              <a:rPr lang="fr-FR" sz="1600" dirty="0" err="1"/>
              <a:t>potentiometers</a:t>
            </a:r>
            <a:r>
              <a:rPr lang="fr-FR" sz="1600" dirty="0"/>
              <a:t>, </a:t>
            </a:r>
            <a:r>
              <a:rPr lang="fr-FR" sz="1600" dirty="0" err="1"/>
              <a:t>faders</a:t>
            </a:r>
            <a:r>
              <a:rPr lang="fr-FR" sz="1600" dirty="0"/>
              <a:t>, switches, </a:t>
            </a:r>
            <a:r>
              <a:rPr lang="fr-FR" sz="1600" dirty="0" err="1"/>
              <a:t>LED’s</a:t>
            </a:r>
            <a:r>
              <a:rPr lang="fr-FR" sz="1600" dirty="0"/>
              <a:t>… (16 </a:t>
            </a:r>
            <a:r>
              <a:rPr lang="fr-FR" sz="1600" dirty="0" err="1"/>
              <a:t>signals</a:t>
            </a:r>
            <a:r>
              <a:rPr lang="fr-FR" sz="1600" dirty="0"/>
              <a:t>, </a:t>
            </a:r>
            <a:r>
              <a:rPr lang="fr-FR" sz="1600" dirty="0" err="1"/>
              <a:t>ground</a:t>
            </a:r>
            <a:r>
              <a:rPr lang="fr-FR" sz="1600" dirty="0"/>
              <a:t>, 3.3V </a:t>
            </a:r>
            <a:r>
              <a:rPr lang="fr-FR" sz="1600" dirty="0" err="1"/>
              <a:t>supply</a:t>
            </a:r>
            <a:r>
              <a:rPr lang="fr-FR" sz="1600" dirty="0"/>
              <a:t>, 5V </a:t>
            </a:r>
            <a:r>
              <a:rPr lang="fr-FR" sz="1600" dirty="0" err="1"/>
              <a:t>supply</a:t>
            </a:r>
            <a:r>
              <a:rPr lang="fr-FR" sz="1600" dirty="0"/>
              <a:t>). All I/O </a:t>
            </a:r>
            <a:r>
              <a:rPr lang="fr-FR" sz="1600" dirty="0" err="1"/>
              <a:t>is</a:t>
            </a:r>
            <a:r>
              <a:rPr lang="fr-FR" sz="1600" dirty="0"/>
              <a:t> 3.3V </a:t>
            </a:r>
            <a:r>
              <a:rPr lang="fr-FR" sz="1600" dirty="0" err="1"/>
              <a:t>signalling</a:t>
            </a:r>
            <a:r>
              <a:rPr lang="fr-F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67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32" y="2040055"/>
            <a:ext cx="64531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Vous pouvez en acheter un (ou plusieurs) sur le site officiel pour la modique somme de 65 euros l’unité.</a:t>
            </a:r>
          </a:p>
          <a:p>
            <a:pPr marL="0" indent="0">
              <a:buNone/>
            </a:pPr>
            <a:r>
              <a:rPr lang="fr-FR" sz="2400" dirty="0"/>
              <a:t>Dès que j’ai vu le prix, j’ai dégainé la carte bleue, impossible de résister </a:t>
            </a:r>
            <a:r>
              <a:rPr lang="fr-FR" sz="2400" dirty="0">
                <a:sym typeface="Wingdings" panose="05000000000000000000" pitchFamily="2" charset="2"/>
              </a:rPr>
              <a:t></a:t>
            </a:r>
            <a:r>
              <a:rPr lang="fr-FR" sz="2400" dirty="0"/>
              <a:t>. </a:t>
            </a:r>
          </a:p>
          <a:p>
            <a:pPr marL="0" indent="0">
              <a:buNone/>
            </a:pPr>
            <a:r>
              <a:rPr lang="fr-FR" sz="2400" dirty="0"/>
              <a:t>(prévoir environ 25 euros de port en supplément). </a:t>
            </a:r>
          </a:p>
          <a:p>
            <a:pPr marL="0" indent="0">
              <a:buNone/>
            </a:pPr>
            <a:r>
              <a:rPr lang="fr-FR" sz="2400" dirty="0"/>
              <a:t>J’ai reçu le mien en une semaine.</a:t>
            </a:r>
          </a:p>
          <a:p>
            <a:pPr marL="0" indent="0">
              <a:buNone/>
            </a:pPr>
            <a:r>
              <a:rPr lang="fr-FR" sz="2400" dirty="0"/>
              <a:t>Tiens, au fait, est-ce qu’il faut dire « un </a:t>
            </a:r>
            <a:r>
              <a:rPr lang="fr-FR" sz="2400" dirty="0" err="1"/>
              <a:t>axoloti</a:t>
            </a:r>
            <a:r>
              <a:rPr lang="fr-FR" sz="2400" dirty="0"/>
              <a:t> » ou « une </a:t>
            </a:r>
            <a:r>
              <a:rPr lang="fr-FR" sz="2400" dirty="0" err="1"/>
              <a:t>axoloti</a:t>
            </a:r>
            <a:r>
              <a:rPr lang="fr-FR" sz="2400" dirty="0"/>
              <a:t> » ? J’sais pas, j’crois que j’vais rester sur « un </a:t>
            </a:r>
            <a:r>
              <a:rPr lang="fr-FR" sz="2400" dirty="0" err="1"/>
              <a:t>axoloti</a:t>
            </a:r>
            <a:r>
              <a:rPr lang="fr-FR" sz="2400" dirty="0"/>
              <a:t> ».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883046B-BD96-4325-8B1D-2FDE53C4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345" y="2298590"/>
            <a:ext cx="4476111" cy="318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0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4B8218-8430-4FF3-A96C-E10166D4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Axoloti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ED1CDF-8B2E-4E39-B67F-4D2D09A2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15" y="1947482"/>
            <a:ext cx="10515600" cy="4351338"/>
          </a:xfrm>
        </p:spPr>
        <p:txBody>
          <a:bodyPr/>
          <a:lstStyle/>
          <a:p>
            <a:r>
              <a:rPr lang="fr-FR" dirty="0"/>
              <a:t>Si vous êtes adepte du fer à souder, vous </a:t>
            </a:r>
            <a:r>
              <a:rPr lang="fr-FR" dirty="0" err="1"/>
              <a:t>pouver</a:t>
            </a:r>
            <a:r>
              <a:rPr lang="fr-FR" dirty="0"/>
              <a:t> complètement « hacker » votre </a:t>
            </a:r>
            <a:r>
              <a:rPr lang="fr-FR" dirty="0" err="1"/>
              <a:t>Axoloti</a:t>
            </a:r>
            <a:r>
              <a:rPr lang="fr-FR" dirty="0"/>
              <a:t>, avec le panel de connecteur disponibles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ACFFEF-0710-4FA1-AE49-770F5A18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6" y="3114613"/>
            <a:ext cx="9388642" cy="3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98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765</Words>
  <Application>Microsoft Office PowerPoint</Application>
  <PresentationFormat>Grand écran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Axoloti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AXOLOTI</dc:title>
  <dc:creator>Gregory Jarrige</dc:creator>
  <cp:lastModifiedBy>Gregory Jarrige</cp:lastModifiedBy>
  <cp:revision>26</cp:revision>
  <dcterms:created xsi:type="dcterms:W3CDTF">2017-06-28T07:21:44Z</dcterms:created>
  <dcterms:modified xsi:type="dcterms:W3CDTF">2017-06-29T09:46:44Z</dcterms:modified>
</cp:coreProperties>
</file>